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67" r:id="rId2"/>
    <p:sldId id="256" r:id="rId3"/>
    <p:sldId id="268" r:id="rId4"/>
    <p:sldId id="269" r:id="rId5"/>
    <p:sldId id="270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72" r:id="rId14"/>
    <p:sldId id="273" r:id="rId15"/>
    <p:sldId id="284" r:id="rId16"/>
    <p:sldId id="280" r:id="rId17"/>
    <p:sldId id="277" r:id="rId18"/>
    <p:sldId id="281" r:id="rId19"/>
    <p:sldId id="282" r:id="rId20"/>
    <p:sldId id="283" r:id="rId21"/>
    <p:sldId id="278" r:id="rId22"/>
    <p:sldId id="264" r:id="rId23"/>
    <p:sldId id="287" r:id="rId24"/>
    <p:sldId id="265" r:id="rId25"/>
    <p:sldId id="274" r:id="rId26"/>
    <p:sldId id="266" r:id="rId27"/>
    <p:sldId id="276" r:id="rId28"/>
    <p:sldId id="275" r:id="rId29"/>
    <p:sldId id="279" r:id="rId30"/>
    <p:sldId id="285" r:id="rId31"/>
    <p:sldId id="286" r:id="rId32"/>
  </p:sldIdLst>
  <p:sldSz cx="12192000" cy="6858000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E3E3"/>
    <a:srgbClr val="D9DB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02" autoAdjust="0"/>
    <p:restoredTop sz="95807" autoAdjust="0"/>
  </p:normalViewPr>
  <p:slideViewPr>
    <p:cSldViewPr snapToGrid="0" snapToObjects="1">
      <p:cViewPr varScale="1">
        <p:scale>
          <a:sx n="111" d="100"/>
          <a:sy n="111" d="100"/>
        </p:scale>
        <p:origin x="568" y="1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817F0-84FC-C145-AFC3-FA42D1D21F8E}" type="datetimeFigureOut">
              <a:rPr lang="de-DE" smtClean="0"/>
              <a:t>19.07.21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C16E92-7EF2-5A47-8774-75AC8D7375D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6198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gif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jpg>
</file>

<file path=ppt/media/image24.jpg>
</file>

<file path=ppt/media/image25.jpg>
</file>

<file path=ppt/media/image26.PNG>
</file>

<file path=ppt/media/image27.PNG>
</file>

<file path=ppt/media/image28.jp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0FA3C8-DE25-7348-A1F7-D749F91943C8}" type="datetimeFigureOut">
              <a:rPr lang="de-DE" smtClean="0"/>
              <a:t>19.07.21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E6540-DBC8-1449-A578-CCAD6D2991B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72662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64002" y="1438813"/>
            <a:ext cx="10027213" cy="1470025"/>
          </a:xfrm>
        </p:spPr>
        <p:txBody>
          <a:bodyPr>
            <a:normAutofit/>
          </a:bodyPr>
          <a:lstStyle>
            <a:lvl1pPr algn="l">
              <a:defRPr sz="4000" b="1" i="0">
                <a:latin typeface="Source Sans Pro"/>
                <a:cs typeface="Source Sans Pro"/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864002" y="3176700"/>
            <a:ext cx="10027213" cy="2254848"/>
          </a:xfrm>
        </p:spPr>
        <p:txBody>
          <a:bodyPr/>
          <a:lstStyle>
            <a:lvl1pPr marL="0" indent="0" algn="l">
              <a:buNone/>
              <a:defRPr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de-DE" dirty="0"/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2"/>
          </p:nvPr>
        </p:nvSpPr>
        <p:spPr>
          <a:xfrm>
            <a:off x="864000" y="6492816"/>
            <a:ext cx="28448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98B6C37-2B41-447B-8764-EF2F69375CF8}" type="datetime1">
              <a:rPr lang="de-DE" smtClean="0"/>
              <a:t>19.07.21</a:t>
            </a:fld>
            <a:endParaRPr lang="de-DE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531200" y="6493481"/>
            <a:ext cx="284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1125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2"/>
          </p:nvPr>
        </p:nvSpPr>
        <p:spPr>
          <a:xfrm>
            <a:off x="864000" y="6492816"/>
            <a:ext cx="28448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0EFF8CB1-A472-480D-BCA1-90B3EE077451}" type="datetime1">
              <a:rPr lang="de-DE" smtClean="0"/>
              <a:t>19.07.21</a:t>
            </a:fld>
            <a:endParaRPr lang="de-DE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531200" y="6493481"/>
            <a:ext cx="284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7264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D8698-3B69-4369-916A-E97E263B09F8}" type="datetime1">
              <a:rPr lang="de-DE" smtClean="0"/>
              <a:t>19.07.21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‹#›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806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64000" y="2020711"/>
            <a:ext cx="5130400" cy="410545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97600" y="2020711"/>
            <a:ext cx="4900309" cy="410545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89397-C7CE-464C-BC4B-705C0F4D343C}" type="datetime1">
              <a:rPr lang="de-DE" smtClean="0"/>
              <a:t>19.07.21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‹#›</a:t>
            </a:fld>
            <a:endParaRPr lang="de-DE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9967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E79E0-D755-4A20-B007-D384763E26EA}" type="datetime1">
              <a:rPr lang="de-DE" smtClean="0"/>
              <a:t>19.07.21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‹#›</a:t>
            </a:fld>
            <a:endParaRPr lang="de-DE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0085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1DC17-05ED-436E-B781-DC25AA7DE434}" type="datetime1">
              <a:rPr lang="de-DE" smtClean="0"/>
              <a:t>19.07.21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‹#›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1446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1" y="699910"/>
            <a:ext cx="4011084" cy="73518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66734" y="699911"/>
            <a:ext cx="6499578" cy="54262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09601" y="1580444"/>
            <a:ext cx="4011084" cy="454572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1636A-6039-48C2-952F-36FEC0099677}" type="datetime1">
              <a:rPr lang="de-DE" smtClean="0"/>
              <a:t>19.07.21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‹#›</a:t>
            </a:fld>
            <a:endParaRPr lang="de-DE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5067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 userDrawn="1"/>
        </p:nvSpPr>
        <p:spPr>
          <a:xfrm>
            <a:off x="0" y="648000"/>
            <a:ext cx="11376000" cy="5670000"/>
          </a:xfrm>
          <a:prstGeom prst="rect">
            <a:avLst/>
          </a:prstGeom>
          <a:solidFill>
            <a:srgbClr val="E3E3E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64000" y="745650"/>
            <a:ext cx="10233909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64000" y="2021181"/>
            <a:ext cx="10233909" cy="4104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64000" y="6492816"/>
            <a:ext cx="28448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>
              <a:defRPr lang="de-DE" sz="700" b="0" i="0" smtClean="0">
                <a:latin typeface="Source Sans Pro"/>
                <a:cs typeface="Source Sans Pro"/>
              </a:defRPr>
            </a:lvl1pPr>
          </a:lstStyle>
          <a:p>
            <a:fld id="{92E91965-D069-4BD7-BD9B-AD3146D99A70}" type="datetime1">
              <a:rPr lang="de-DE" smtClean="0"/>
              <a:t>19.07.21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531200" y="6493481"/>
            <a:ext cx="284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  <p:pic>
        <p:nvPicPr>
          <p:cNvPr id="9" name="Bild 6" descr="HSHL_Logo_horizontal_RGB_Sequenz_Animation.gif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2000" y="247172"/>
            <a:ext cx="1404000" cy="20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99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000" b="1" i="0" kern="1200">
          <a:solidFill>
            <a:schemeClr val="tx1"/>
          </a:solidFill>
          <a:latin typeface="Source Sans Pro"/>
          <a:ea typeface="+mj-ea"/>
          <a:cs typeface="Source Sans Pro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Source Sans Pro"/>
          <a:ea typeface="+mn-ea"/>
          <a:cs typeface="Source Sans Pro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Source Sans Pro"/>
          <a:ea typeface="+mn-ea"/>
          <a:cs typeface="Source Sans Pro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Source Sans Pro"/>
          <a:ea typeface="+mn-ea"/>
          <a:cs typeface="Source Sans Pro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Source Sans Pro"/>
          <a:ea typeface="+mn-ea"/>
          <a:cs typeface="Source Sans Pro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Source Sans Pro"/>
          <a:ea typeface="+mn-ea"/>
          <a:cs typeface="Source Sans Pro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7D3EE-D70F-2A45-8E6F-1FE5DB586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402" y="993118"/>
            <a:ext cx="10233909" cy="1321491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Electronic Engineering</a:t>
            </a:r>
            <a:br>
              <a:rPr lang="en-GB" dirty="0"/>
            </a:br>
            <a:r>
              <a:rPr lang="en-GB" dirty="0"/>
              <a:t>Electronic Engineering  A Lab  </a:t>
            </a:r>
            <a:br>
              <a:rPr lang="en-GB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4D10C9-AB41-E64A-8537-7B352AC49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000" y="4248974"/>
            <a:ext cx="10233909" cy="1877189"/>
          </a:xfrm>
        </p:spPr>
        <p:txBody>
          <a:bodyPr>
            <a:normAutofit/>
          </a:bodyPr>
          <a:lstStyle/>
          <a:p>
            <a:pPr marL="457200" lvl="0">
              <a:spcBef>
                <a:spcPts val="0"/>
              </a:spcBef>
              <a:buSzPts val="1800"/>
              <a:buChar char="-"/>
            </a:pPr>
            <a:r>
              <a:rPr lang="en-GB" sz="2000" i="1" dirty="0"/>
              <a:t>Brian Visas</a:t>
            </a:r>
          </a:p>
          <a:p>
            <a:pPr marL="457200" lvl="0">
              <a:spcBef>
                <a:spcPts val="0"/>
              </a:spcBef>
              <a:buSzPts val="1800"/>
              <a:buChar char="-"/>
            </a:pPr>
            <a:r>
              <a:rPr lang="en-GB" sz="2000" i="1" dirty="0" err="1"/>
              <a:t>Enkeledi</a:t>
            </a:r>
            <a:r>
              <a:rPr lang="en-GB" sz="2000" i="1" dirty="0"/>
              <a:t> </a:t>
            </a:r>
            <a:r>
              <a:rPr lang="en-GB" sz="2000" i="1" dirty="0" err="1"/>
              <a:t>Mema</a:t>
            </a:r>
            <a:endParaRPr lang="en-GB" sz="2000" i="1" dirty="0"/>
          </a:p>
          <a:p>
            <a:pPr marL="457200" lvl="0">
              <a:spcBef>
                <a:spcPts val="0"/>
              </a:spcBef>
              <a:buSzPts val="1800"/>
              <a:buChar char="-"/>
            </a:pPr>
            <a:r>
              <a:rPr lang="en-GB" sz="2000" i="1" dirty="0"/>
              <a:t>Hermann </a:t>
            </a:r>
            <a:r>
              <a:rPr lang="en-GB" sz="2000" i="1" dirty="0" err="1"/>
              <a:t>Anguiga</a:t>
            </a:r>
            <a:endParaRPr lang="en-GB" sz="2000" i="1" dirty="0"/>
          </a:p>
          <a:p>
            <a:pPr marL="457200" lvl="0">
              <a:spcBef>
                <a:spcPts val="0"/>
              </a:spcBef>
              <a:buSzPts val="1800"/>
              <a:buChar char="-"/>
            </a:pPr>
            <a:r>
              <a:rPr lang="en-GB" sz="2000" i="1" dirty="0"/>
              <a:t>Luís Cabezas Suárez</a:t>
            </a:r>
            <a:endParaRPr lang="en-GB" sz="2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DC38A-F8CE-BC44-B74B-D01AF7DCEE8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FF8CB1-A472-480D-BCA1-90B3EE077451}" type="datetime1">
              <a:rPr lang="de-DE" smtClean="0"/>
              <a:t>19.07.21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B73071-827B-A34E-BC77-DCF85A9243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80FE6A-884F-604E-9214-7743FFF572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B46F16-91C0-0B4E-9A32-9B93F078B69C}"/>
              </a:ext>
            </a:extLst>
          </p:cNvPr>
          <p:cNvSpPr txBox="1"/>
          <p:nvPr/>
        </p:nvSpPr>
        <p:spPr>
          <a:xfrm>
            <a:off x="4188588" y="2251714"/>
            <a:ext cx="381482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Cross-Traffic Management </a:t>
            </a:r>
          </a:p>
          <a:p>
            <a:endParaRPr lang="en-GB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DB00DC-7590-304F-8AEF-D583CFB9C1E5}"/>
              </a:ext>
            </a:extLst>
          </p:cNvPr>
          <p:cNvSpPr txBox="1"/>
          <p:nvPr/>
        </p:nvSpPr>
        <p:spPr>
          <a:xfrm>
            <a:off x="3955006" y="2942197"/>
            <a:ext cx="38667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sz="4800" dirty="0">
                <a:latin typeface="Pacifico"/>
                <a:ea typeface="Pacifico"/>
                <a:cs typeface="Pacifico"/>
                <a:sym typeface="Pacifico"/>
              </a:rPr>
              <a:t>The </a:t>
            </a:r>
            <a:r>
              <a:rPr lang="en" sz="4800" dirty="0" err="1">
                <a:latin typeface="Pacifico"/>
                <a:ea typeface="Pacifico"/>
                <a:cs typeface="Pacifico"/>
                <a:sym typeface="Pacifico"/>
              </a:rPr>
              <a:t>Invincibles</a:t>
            </a:r>
            <a:endParaRPr lang="en-GB" sz="4800" dirty="0"/>
          </a:p>
        </p:txBody>
      </p:sp>
    </p:spTree>
    <p:extLst>
      <p:ext uri="{BB962C8B-B14F-4D97-AF65-F5344CB8AC3E}">
        <p14:creationId xmlns:p14="http://schemas.microsoft.com/office/powerpoint/2010/main" val="22281450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EC7C5-54C8-1241-BC19-0E8CCF00E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691" y="817357"/>
            <a:ext cx="10233909" cy="1143000"/>
          </a:xfrm>
        </p:spPr>
        <p:txBody>
          <a:bodyPr anchor="ctr">
            <a:normAutofit/>
          </a:bodyPr>
          <a:lstStyle/>
          <a:p>
            <a:r>
              <a:rPr lang="en-GB" dirty="0"/>
              <a:t>V2V Pseudocode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B096E-02E4-2E48-B2F4-81650D3D37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846" y="1960357"/>
            <a:ext cx="3545954" cy="4105453"/>
          </a:xfrm>
        </p:spPr>
        <p:txBody>
          <a:bodyPr>
            <a:normAutofit/>
          </a:bodyPr>
          <a:lstStyle/>
          <a:p>
            <a:r>
              <a:rPr lang="en-GB" dirty="0"/>
              <a:t>Communication in Cross-Section</a:t>
            </a:r>
          </a:p>
          <a:p>
            <a:endParaRPr lang="en-GB" dirty="0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206E1ED4-7D8C-5A42-A009-B0ACC50CD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9873" y="648182"/>
            <a:ext cx="6698127" cy="5636871"/>
          </a:xfrm>
          <a:prstGeom prst="rect">
            <a:avLst/>
          </a:prstGeom>
          <a:noFill/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0A7A8-633B-5B46-BCA7-F172F0273B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4000" y="6492816"/>
            <a:ext cx="2844800" cy="111954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EFF8CB1-A472-480D-BCA1-90B3EE077451}" type="datetime1">
              <a:rPr lang="de-DE" smtClean="0"/>
              <a:pPr>
                <a:spcAft>
                  <a:spcPts val="600"/>
                </a:spcAft>
              </a:pPr>
              <a:t>19.07.21</a:t>
            </a:fld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192F53-F631-2F44-B65F-B7D0D65BF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31200" y="6493481"/>
            <a:ext cx="2844800" cy="11129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7BE1CCD-89A0-CC45-BF3E-2A331A7F0490}" type="slidenum">
              <a:rPr lang="de-DE" smtClean="0"/>
              <a:pPr>
                <a:spcAft>
                  <a:spcPts val="600"/>
                </a:spcAft>
              </a:pPr>
              <a:t>10</a:t>
            </a:fld>
            <a:endParaRPr lang="de-DE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5D11890E-DF7A-40D9-A551-F1F89D0B80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2157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2ECA2-824D-E74C-BBB1-3FCF7255C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841" y="653053"/>
            <a:ext cx="4367757" cy="555691"/>
          </a:xfrm>
        </p:spPr>
        <p:txBody>
          <a:bodyPr>
            <a:normAutofit fontScale="90000"/>
          </a:bodyPr>
          <a:lstStyle/>
          <a:p>
            <a:r>
              <a:rPr lang="en-GB" dirty="0"/>
              <a:t>V2V Pseudocode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FB6C8-8A9B-C941-90A4-919BBB28E0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400987"/>
            <a:ext cx="4038600" cy="791937"/>
          </a:xfrm>
        </p:spPr>
        <p:txBody>
          <a:bodyPr>
            <a:normAutofit/>
          </a:bodyPr>
          <a:lstStyle/>
          <a:p>
            <a:r>
              <a:rPr lang="en-GB" sz="1800" dirty="0"/>
              <a:t>Sharing information through cloud based control unit.</a:t>
            </a:r>
          </a:p>
        </p:txBody>
      </p:sp>
      <p:pic>
        <p:nvPicPr>
          <p:cNvPr id="9" name="Content Placeholder 8" descr="Text&#10;&#10;Description automatically generated">
            <a:extLst>
              <a:ext uri="{FF2B5EF4-FFF2-40B4-BE49-F238E27FC236}">
                <a16:creationId xmlns:a16="http://schemas.microsoft.com/office/drawing/2014/main" id="{4BDA5FC5-179A-6841-827E-CCD8D0B4DE4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282634" y="1208744"/>
            <a:ext cx="6919752" cy="5092494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A0251C-0B2F-EC45-A98A-0F1E9C173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89397-C7CE-464C-BC4B-705C0F4D343C}" type="datetime1">
              <a:rPr lang="de-DE" smtClean="0"/>
              <a:t>19.07.21</a:t>
            </a:fld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61870-2C75-1A4D-A9BC-22F6018E8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11</a:t>
            </a:fld>
            <a:endParaRPr lang="de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70F5A32-EE8A-8D44-B5F1-58699C95D0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12228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11DAE-26AB-A142-98FA-B7622F029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62095"/>
            <a:ext cx="10233909" cy="1143000"/>
          </a:xfrm>
        </p:spPr>
        <p:txBody>
          <a:bodyPr/>
          <a:lstStyle/>
          <a:p>
            <a:r>
              <a:rPr lang="en-GB" dirty="0"/>
              <a:t>V2V Pseudocode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47AE7-F613-E745-B0D1-4B620D44CD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952257"/>
            <a:ext cx="3174600" cy="1312798"/>
          </a:xfrm>
        </p:spPr>
        <p:txBody>
          <a:bodyPr/>
          <a:lstStyle/>
          <a:p>
            <a:r>
              <a:rPr lang="en-GB" dirty="0"/>
              <a:t>Pseudocode for Carla Simulator</a:t>
            </a:r>
          </a:p>
        </p:txBody>
      </p:sp>
      <p:pic>
        <p:nvPicPr>
          <p:cNvPr id="9" name="Content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A84C4697-960E-404A-B802-BAF21E2FDA4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038600" y="671331"/>
            <a:ext cx="7059614" cy="5648445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B84F2B-389A-9F4D-BA8A-E1041C4AB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89397-C7CE-464C-BC4B-705C0F4D343C}" type="datetime1">
              <a:rPr lang="de-DE" smtClean="0"/>
              <a:t>19.07.21</a:t>
            </a:fld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B47CB0-2750-4C43-A9F8-71E1AC4B5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12</a:t>
            </a:fld>
            <a:endParaRPr lang="de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A76B684-34FB-5449-9168-66CCA06624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45434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7B342-BF05-7849-81A7-03697179B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V2I State Activity  Diagram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451589-A821-D845-88C7-AAEB8BB9039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FF8CB1-A472-480D-BCA1-90B3EE077451}" type="datetime1">
              <a:rPr lang="de-DE" smtClean="0"/>
              <a:t>19.07.21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2767C3-EFB1-BE49-BFCD-90F9B22515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081F46-80BE-BB4F-A5EB-4019446439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CBC772CB-7DED-924B-8C1C-339BF28A24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1" y="1785938"/>
            <a:ext cx="9101137" cy="432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015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B0E27-521B-2241-9959-D4855BB19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000" y="745650"/>
            <a:ext cx="10233909" cy="761869"/>
          </a:xfrm>
        </p:spPr>
        <p:txBody>
          <a:bodyPr/>
          <a:lstStyle/>
          <a:p>
            <a:r>
              <a:rPr lang="de-DE" dirty="0"/>
              <a:t>V2I BLOCK DIAGRAM 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89DE7E-5266-7C45-A12A-BAA47A63D57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FF8CB1-A472-480D-BCA1-90B3EE077451}" type="datetime1">
              <a:rPr lang="de-DE" smtClean="0"/>
              <a:t>19.07.21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2577E2-C652-EF43-9B3F-E242E1003B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D7280B-9993-404E-B0C8-ED65C2217E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Content Placeholder 7" descr="Diagram&#10;&#10;Description automatically generated">
            <a:extLst>
              <a:ext uri="{FF2B5EF4-FFF2-40B4-BE49-F238E27FC236}">
                <a16:creationId xmlns:a16="http://schemas.microsoft.com/office/drawing/2014/main" id="{8E08C373-2703-9742-ACDE-E41BF5F4C5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81187" y="1507519"/>
            <a:ext cx="8429625" cy="4604831"/>
          </a:xfrm>
        </p:spPr>
      </p:pic>
    </p:spTree>
    <p:extLst>
      <p:ext uri="{BB962C8B-B14F-4D97-AF65-F5344CB8AC3E}">
        <p14:creationId xmlns:p14="http://schemas.microsoft.com/office/powerpoint/2010/main" val="4225237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5D411-9280-6740-902F-D194F728A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000" y="745651"/>
            <a:ext cx="10233909" cy="250606"/>
          </a:xfrm>
        </p:spPr>
        <p:txBody>
          <a:bodyPr>
            <a:normAutofit fontScale="90000"/>
          </a:bodyPr>
          <a:lstStyle/>
          <a:p>
            <a:r>
              <a:rPr lang="en-GB" dirty="0"/>
              <a:t>V2I (Control Side</a:t>
            </a:r>
            <a:r>
              <a:rPr lang="en-GB" b="0" dirty="0"/>
              <a:t> </a:t>
            </a:r>
            <a:r>
              <a:rPr lang="en-GB" dirty="0"/>
              <a:t>Unit)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E44AF-EE9B-0549-92B0-8DF00979364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FF8CB1-A472-480D-BCA1-90B3EE077451}" type="datetime1">
              <a:rPr lang="de-DE" smtClean="0"/>
              <a:t>19.07.21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81BD9E-8036-3A42-9B6C-4FA1387C40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E1937-911A-454C-B819-CFBB96F2BC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" name="Content Placeholder 9" descr="Diagram&#10;&#10;Description automatically generated">
            <a:extLst>
              <a:ext uri="{FF2B5EF4-FFF2-40B4-BE49-F238E27FC236}">
                <a16:creationId xmlns:a16="http://schemas.microsoft.com/office/drawing/2014/main" id="{D0FBA43D-5694-8544-B2E8-3BABE91593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1714" y="1640114"/>
            <a:ext cx="7620000" cy="4267200"/>
          </a:xfrm>
        </p:spPr>
      </p:pic>
    </p:spTree>
    <p:extLst>
      <p:ext uri="{BB962C8B-B14F-4D97-AF65-F5344CB8AC3E}">
        <p14:creationId xmlns:p14="http://schemas.microsoft.com/office/powerpoint/2010/main" val="16797666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F4A65-E9CB-0944-A704-9DC3006BE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000" y="745650"/>
            <a:ext cx="10233909" cy="678036"/>
          </a:xfrm>
        </p:spPr>
        <p:txBody>
          <a:bodyPr>
            <a:normAutofit fontScale="90000"/>
          </a:bodyPr>
          <a:lstStyle/>
          <a:p>
            <a:r>
              <a:rPr lang="en-GB" dirty="0"/>
              <a:t>First approach for </a:t>
            </a:r>
            <a:r>
              <a:rPr lang="en-US" dirty="0"/>
              <a:t>Queuing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0E442-C427-D84D-8BB9-3270CCFB1C1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FF8CB1-A472-480D-BCA1-90B3EE077451}" type="datetime1">
              <a:rPr lang="de-DE" smtClean="0"/>
              <a:t>19.07.21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22B078-6AA3-3945-8CFC-7C2BBE1473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16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02E1C7-E2CD-C349-A537-ED51B0FAF2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E37F174-EAB0-724F-9509-CD5B038F1E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939" y="1423686"/>
            <a:ext cx="7329321" cy="470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1535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0947E-B27E-5540-A65D-52F48E207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Diagram  for Queuing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9383B3-C634-CB46-BA58-BA6975B5ACC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FF8CB1-A472-480D-BCA1-90B3EE077451}" type="datetime1">
              <a:rPr lang="de-DE" smtClean="0"/>
              <a:t>19.07.21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B380DB-272B-3B40-BA00-3EFE7C5FB3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17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91612C-B91E-2340-A46F-85C78DE171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9476464A-3E1B-4A4A-97A8-FC031B0022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8171" y="2007075"/>
            <a:ext cx="7823200" cy="41052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300645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40895-A03E-954E-A7BE-DA01C95EB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000" y="639819"/>
            <a:ext cx="10233909" cy="527146"/>
          </a:xfrm>
        </p:spPr>
        <p:txBody>
          <a:bodyPr>
            <a:normAutofit fontScale="90000"/>
          </a:bodyPr>
          <a:lstStyle/>
          <a:p>
            <a:r>
              <a:rPr lang="en-GB" dirty="0"/>
              <a:t>Activity Diagram for </a:t>
            </a:r>
            <a:r>
              <a:rPr lang="en-US" dirty="0"/>
              <a:t>Queuing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ED153-C7B5-AE46-9DDC-5244F60B923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FF8CB1-A472-480D-BCA1-90B3EE077451}" type="datetime1">
              <a:rPr lang="de-DE" smtClean="0"/>
              <a:t>19.07.21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A1E8B7-B122-F544-BFAE-45D195910D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18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1C4191-DA7F-C249-AF5C-01A9647B09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1737123-ED46-EE4C-ADD9-D084A74152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172" y="1166966"/>
            <a:ext cx="6952342" cy="4959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2494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9653B-A802-5844-86AF-07E7C8317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000" y="745650"/>
            <a:ext cx="10233909" cy="405139"/>
          </a:xfrm>
        </p:spPr>
        <p:txBody>
          <a:bodyPr>
            <a:normAutofit fontScale="90000"/>
          </a:bodyPr>
          <a:lstStyle/>
          <a:p>
            <a:r>
              <a:rPr lang="en-GB" dirty="0"/>
              <a:t>First Approach for </a:t>
            </a:r>
            <a:r>
              <a:rPr lang="en-US" dirty="0"/>
              <a:t>Queuing</a:t>
            </a:r>
            <a:endParaRPr lang="en-GB" dirty="0"/>
          </a:p>
        </p:txBody>
      </p:sp>
      <p:pic>
        <p:nvPicPr>
          <p:cNvPr id="8" name="Content Placeholder 7" descr="Diagram, schematic&#10;&#10;Description automatically generated">
            <a:extLst>
              <a:ext uri="{FF2B5EF4-FFF2-40B4-BE49-F238E27FC236}">
                <a16:creationId xmlns:a16="http://schemas.microsoft.com/office/drawing/2014/main" id="{F145BCB7-8424-7440-8F99-1B7513CFA6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5086721" y="632762"/>
            <a:ext cx="4849697" cy="613869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9AFA97-4FEC-3346-BC9A-C07DBE6BF73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FF8CB1-A472-480D-BCA1-90B3EE077451}" type="datetime1">
              <a:rPr lang="de-DE" smtClean="0"/>
              <a:t>19.07.21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0DC6BF-61EA-4049-8082-0CC9931E84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19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B40F8E-7FD7-F24F-980C-141DCF5C7A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8FB03C-C698-9647-B47B-8A55483DFD9A}"/>
              </a:ext>
            </a:extLst>
          </p:cNvPr>
          <p:cNvSpPr txBox="1"/>
          <p:nvPr/>
        </p:nvSpPr>
        <p:spPr>
          <a:xfrm>
            <a:off x="406400" y="1814286"/>
            <a:ext cx="4114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GB" sz="2400" dirty="0"/>
              <a:t>Elementary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GB" sz="2400" dirty="0"/>
              <a:t>Intermediate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GB" sz="2400" dirty="0"/>
              <a:t>Advanced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6996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" dirty="0">
                <a:latin typeface="Pacifico"/>
                <a:ea typeface="Pacifico"/>
                <a:cs typeface="Pacifico"/>
                <a:sym typeface="Pacifico"/>
              </a:rPr>
              <a:t>Why the </a:t>
            </a:r>
            <a:r>
              <a:rPr lang="en" dirty="0" err="1">
                <a:latin typeface="Pacifico"/>
                <a:ea typeface="Pacifico"/>
                <a:cs typeface="Pacifico"/>
                <a:sym typeface="Pacifico"/>
              </a:rPr>
              <a:t>Invincibles</a:t>
            </a:r>
            <a:r>
              <a:rPr lang="en" dirty="0">
                <a:latin typeface="Pacifico"/>
                <a:ea typeface="Pacifico"/>
                <a:cs typeface="Pacifico"/>
                <a:sym typeface="Pacifico"/>
              </a:rPr>
              <a:t>?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986588" y="3176700"/>
            <a:ext cx="3904627" cy="2254848"/>
          </a:xfrm>
        </p:spPr>
        <p:txBody>
          <a:bodyPr/>
          <a:lstStyle/>
          <a:p>
            <a:r>
              <a:rPr lang="en-GB" b="1" u="sng" dirty="0">
                <a:ea typeface="Source Sans Pro"/>
                <a:sym typeface="Source Sans Pro"/>
              </a:rPr>
              <a:t>Arsenal 2004</a:t>
            </a:r>
          </a:p>
          <a:p>
            <a:endParaRPr lang="de-DE" dirty="0"/>
          </a:p>
        </p:txBody>
      </p:sp>
      <p:pic>
        <p:nvPicPr>
          <p:cNvPr id="4" name="Google Shape;116;p23">
            <a:extLst>
              <a:ext uri="{FF2B5EF4-FFF2-40B4-BE49-F238E27FC236}">
                <a16:creationId xmlns:a16="http://schemas.microsoft.com/office/drawing/2014/main" id="{5D004199-C32C-9945-BF3E-E5D88B714DE3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93658" y="2680798"/>
            <a:ext cx="4883950" cy="2750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941280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5BA6C-2F7C-E24E-886F-44AFFE01D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V2I Control Side Unit (</a:t>
            </a:r>
            <a:r>
              <a:rPr lang="en-US" dirty="0"/>
              <a:t>Queuing)</a:t>
            </a:r>
            <a:endParaRPr lang="en-GB" dirty="0"/>
          </a:p>
        </p:txBody>
      </p:sp>
      <p:pic>
        <p:nvPicPr>
          <p:cNvPr id="8" name="Content Placeholder 7" descr="Diagram&#10;&#10;Description automatically generated">
            <a:extLst>
              <a:ext uri="{FF2B5EF4-FFF2-40B4-BE49-F238E27FC236}">
                <a16:creationId xmlns:a16="http://schemas.microsoft.com/office/drawing/2014/main" id="{0F3962AD-6329-9D47-A634-A8B0DAB962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6000" y="1888650"/>
            <a:ext cx="7695406" cy="401866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FFD21-2595-2947-A0F0-A06C22098FB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FF8CB1-A472-480D-BCA1-90B3EE077451}" type="datetime1">
              <a:rPr lang="de-DE" smtClean="0"/>
              <a:t>19.07.21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98666A-081B-6345-9E51-6410837095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20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81C145-5C5C-9B46-B395-A7E4F2707C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13485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D6176-274A-6C45-8050-4457B78FF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000" y="745650"/>
            <a:ext cx="10233909" cy="585205"/>
          </a:xfrm>
        </p:spPr>
        <p:txBody>
          <a:bodyPr>
            <a:normAutofit fontScale="90000"/>
          </a:bodyPr>
          <a:lstStyle/>
          <a:p>
            <a:r>
              <a:rPr lang="en-US" dirty="0"/>
              <a:t>HW/SW  In Cross Intersection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C68705-C29A-6045-9FE7-7D52D4D89A5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FF8CB1-A472-480D-BCA1-90B3EE077451}" type="datetime1">
              <a:rPr lang="de-DE" smtClean="0"/>
              <a:t>19.07.21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9E3EB9-8169-C543-A46B-CB3B70BA00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21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DED5F7-D737-F244-8F6A-83B04BEB11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328843DF-CAF2-A648-A28E-BB57767441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4001" y="1436914"/>
            <a:ext cx="8047770" cy="46892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111155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72B9C-C2F5-3E48-8E03-578FD83C2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554" y="691911"/>
            <a:ext cx="10233909" cy="548923"/>
          </a:xfrm>
        </p:spPr>
        <p:txBody>
          <a:bodyPr>
            <a:normAutofit fontScale="90000"/>
          </a:bodyPr>
          <a:lstStyle/>
          <a:p>
            <a:r>
              <a:rPr lang="en-GB" dirty="0"/>
              <a:t>V2V implementation and simulation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B6A6E-790C-ED47-9688-FADA620747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965012" y="691911"/>
            <a:ext cx="2522138" cy="548923"/>
          </a:xfrm>
        </p:spPr>
        <p:txBody>
          <a:bodyPr>
            <a:normAutofit fontScale="62500" lnSpcReduction="20000"/>
          </a:bodyPr>
          <a:lstStyle/>
          <a:p>
            <a:r>
              <a:rPr lang="en-GB" dirty="0" err="1"/>
              <a:t>Rtos</a:t>
            </a:r>
            <a:r>
              <a:rPr lang="en-GB" dirty="0"/>
              <a:t> implementation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60D1DA-C04B-4843-A072-086812211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89397-C7CE-464C-BC4B-705C0F4D343C}" type="datetime1">
              <a:rPr lang="de-DE" smtClean="0"/>
              <a:t>19.07.21</a:t>
            </a:fld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88F4A8-03C5-0745-8C93-1E47CDA9A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22</a:t>
            </a:fld>
            <a:endParaRPr lang="de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7497BD4-F7F2-A747-A5EC-D41E658B91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CCB41D7-57B1-B545-801F-FE7917C0BF0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73799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24FD9-4518-864B-8E04-C3DCBA068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000" y="745650"/>
            <a:ext cx="10233909" cy="371950"/>
          </a:xfrm>
        </p:spPr>
        <p:txBody>
          <a:bodyPr anchor="ctr">
            <a:normAutofit fontScale="90000"/>
          </a:bodyPr>
          <a:lstStyle/>
          <a:p>
            <a:r>
              <a:rPr lang="en-GB" dirty="0"/>
              <a:t>V2V implementation and simulation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6E9DB6A-9857-4A32-8B74-080D6E0125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64000" y="2020711"/>
            <a:ext cx="5130400" cy="4105453"/>
          </a:xfrm>
        </p:spPr>
        <p:txBody>
          <a:bodyPr/>
          <a:lstStyle/>
          <a:p>
            <a:endParaRPr lang="en-US"/>
          </a:p>
        </p:txBody>
      </p:sp>
      <p:pic>
        <p:nvPicPr>
          <p:cNvPr id="8" name="v2v sims.mp4" descr="v2v sims.mp4">
            <a:hlinkClick r:id="" action="ppaction://media"/>
            <a:extLst>
              <a:ext uri="{FF2B5EF4-FFF2-40B4-BE49-F238E27FC236}">
                <a16:creationId xmlns:a16="http://schemas.microsoft.com/office/drawing/2014/main" id="{BF15EF21-9778-AD4C-9170-B0CAC9007A26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7030" y="1320800"/>
            <a:ext cx="8679541" cy="4805364"/>
          </a:xfrm>
          <a:noFill/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57FA04-5F44-8547-9964-BB264A0157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4000" y="6492816"/>
            <a:ext cx="2844800" cy="111954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32189397-C7CE-464C-BC4B-705C0F4D343C}" type="datetime1">
              <a:rPr lang="de-DE" smtClean="0"/>
              <a:pPr>
                <a:spcAft>
                  <a:spcPts val="600"/>
                </a:spcAft>
              </a:pPr>
              <a:t>19.07.21</a:t>
            </a:fld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81EFD-888B-BD42-A09A-593186CB0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31200" y="6493481"/>
            <a:ext cx="2844800" cy="11129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7BE1CCD-89A0-CC45-BF3E-2A331A7F0490}" type="slidenum">
              <a:rPr lang="de-DE" smtClean="0"/>
              <a:pPr>
                <a:spcAft>
                  <a:spcPts val="600"/>
                </a:spcAft>
              </a:pPr>
              <a:t>23</a:t>
            </a:fld>
            <a:endParaRPr lang="de-DE"/>
          </a:p>
        </p:txBody>
      </p:sp>
      <p:sp>
        <p:nvSpPr>
          <p:cNvPr id="15" name="Footer Placeholder 6">
            <a:extLst>
              <a:ext uri="{FF2B5EF4-FFF2-40B4-BE49-F238E27FC236}">
                <a16:creationId xmlns:a16="http://schemas.microsoft.com/office/drawing/2014/main" id="{38BEF24C-FF76-4490-8FAA-0677CD5D9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629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97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B7DB3-EA36-5C46-9800-4B918C53E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000" y="745650"/>
            <a:ext cx="10233909" cy="497363"/>
          </a:xfrm>
        </p:spPr>
        <p:txBody>
          <a:bodyPr>
            <a:normAutofit fontScale="90000"/>
          </a:bodyPr>
          <a:lstStyle/>
          <a:p>
            <a:r>
              <a:rPr lang="en-GB" dirty="0"/>
              <a:t>Carla Simulation</a:t>
            </a:r>
          </a:p>
        </p:txBody>
      </p:sp>
      <p:pic>
        <p:nvPicPr>
          <p:cNvPr id="9" name="Content Placeholder 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AA389D39-75A5-CA4E-AA30-42ECAF9A837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0" y="1471613"/>
            <a:ext cx="5994400" cy="4640737"/>
          </a:xfrm>
        </p:spPr>
      </p:pic>
      <p:pic>
        <p:nvPicPr>
          <p:cNvPr id="11" name="Content Placeholder 10" descr="A blue car on a road&#10;&#10;Description automatically generated with low confidence">
            <a:extLst>
              <a:ext uri="{FF2B5EF4-FFF2-40B4-BE49-F238E27FC236}">
                <a16:creationId xmlns:a16="http://schemas.microsoft.com/office/drawing/2014/main" id="{A8A20B84-8087-2E4B-A9D4-8802CFED42E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96000" y="1471614"/>
            <a:ext cx="5280000" cy="4535648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514F99-0A26-F546-ABCE-9D4EF9EFD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89397-C7CE-464C-BC4B-705C0F4D343C}" type="datetime1">
              <a:rPr lang="de-DE" smtClean="0"/>
              <a:t>19.07.21</a:t>
            </a:fld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7A5F6C-4558-DB42-B96E-35EB967A2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24</a:t>
            </a:fld>
            <a:endParaRPr lang="de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CEE704F-00FE-8C4A-BCC2-8E4A59B9AB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299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1FD65-2F2E-9544-A520-14D811CD5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FreeRTOS</a:t>
            </a:r>
            <a:r>
              <a:rPr lang="en-US" dirty="0"/>
              <a:t> TASK CREATION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64D365-77CD-D446-B928-DD78D128F84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696F04-6E70-B649-A998-ABA254B8E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89397-C7CE-464C-BC4B-705C0F4D343C}" type="datetime1">
              <a:rPr lang="de-DE" smtClean="0"/>
              <a:t>19.07.21</a:t>
            </a:fld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8D2996-3448-FD4D-9B35-60DF070FE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25</a:t>
            </a:fld>
            <a:endParaRPr lang="de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8DAF9CA-9FAB-AC41-8653-A6DAFAE777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Content Placeholder 7" descr="Text&#10;&#10;Description automatically generated">
            <a:extLst>
              <a:ext uri="{FF2B5EF4-FFF2-40B4-BE49-F238E27FC236}">
                <a16:creationId xmlns:a16="http://schemas.microsoft.com/office/drawing/2014/main" id="{C5C47720-74F7-A94A-B048-5651AA9F769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63600" y="1653394"/>
            <a:ext cx="8509000" cy="4458956"/>
          </a:xfrm>
        </p:spPr>
      </p:pic>
    </p:spTree>
    <p:extLst>
      <p:ext uri="{BB962C8B-B14F-4D97-AF65-F5344CB8AC3E}">
        <p14:creationId xmlns:p14="http://schemas.microsoft.com/office/powerpoint/2010/main" val="20764578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C868-CD5A-E145-81B0-DF0FCCF84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000" y="745650"/>
            <a:ext cx="10233909" cy="173108"/>
          </a:xfrm>
        </p:spPr>
        <p:txBody>
          <a:bodyPr>
            <a:noAutofit/>
          </a:bodyPr>
          <a:lstStyle/>
          <a:p>
            <a:r>
              <a:rPr lang="en-GB" sz="2400" dirty="0"/>
              <a:t>V2I Implementation and Simulation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C4EB18-0A42-A64C-A62A-59948DAA856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0B55AB-B2DF-5C4A-94D3-8DDBA056B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89397-C7CE-464C-BC4B-705C0F4D343C}" type="datetime1">
              <a:rPr lang="de-DE" smtClean="0"/>
              <a:t>19.07.21</a:t>
            </a:fld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169D7F-7577-EA47-B22B-854329CE4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26</a:t>
            </a:fld>
            <a:endParaRPr lang="de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ACC3628-34B3-7C43-8C45-BE09970424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6DDD842-CB1F-C142-A1BC-484697ADF34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16677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9F6CC-FE89-E845-8F85-CD79A034F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FreeRtos</a:t>
            </a:r>
            <a:r>
              <a:rPr lang="en-US" dirty="0"/>
              <a:t> Sending and Receiving Information(INTERFACE)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0DE69A-559A-754F-878A-F5EE49880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89397-C7CE-464C-BC4B-705C0F4D343C}" type="datetime1">
              <a:rPr lang="de-DE" smtClean="0"/>
              <a:t>19.07.21</a:t>
            </a:fld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455AC7-6C0A-D54E-9C70-2BFD52244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27</a:t>
            </a:fld>
            <a:endParaRPr lang="de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A621615-0AEA-E54D-8CA8-CC32BE95A7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Content Placeholder 7" descr="Text&#10;&#10;Description automatically generated">
            <a:extLst>
              <a:ext uri="{FF2B5EF4-FFF2-40B4-BE49-F238E27FC236}">
                <a16:creationId xmlns:a16="http://schemas.microsoft.com/office/drawing/2014/main" id="{E1C3BD73-9DD6-004A-845F-185901EAE14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33829" y="2020710"/>
            <a:ext cx="5660571" cy="4091639"/>
          </a:xfrm>
          <a:prstGeom prst="rect">
            <a:avLst/>
          </a:prstGeom>
          <a:noFill/>
        </p:spPr>
      </p:pic>
      <p:pic>
        <p:nvPicPr>
          <p:cNvPr id="9" name="Content Placeholder 8" descr="Text&#10;&#10;Description automatically generated">
            <a:extLst>
              <a:ext uri="{FF2B5EF4-FFF2-40B4-BE49-F238E27FC236}">
                <a16:creationId xmlns:a16="http://schemas.microsoft.com/office/drawing/2014/main" id="{E9DF2968-E4AF-5F4E-B12A-98054E12A57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97600" y="2020709"/>
            <a:ext cx="4900309" cy="409163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724364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25BDC-676A-3A4F-9AD1-B1414B208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V2I Implementation and Simulation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A07EDD-8802-BB40-8962-2708251E6E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7714" y="2020712"/>
            <a:ext cx="3251200" cy="664431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Communication and interface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87C726-18BF-0B45-ACD8-57F19F9CB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89397-C7CE-464C-BC4B-705C0F4D343C}" type="datetime1">
              <a:rPr lang="de-DE" smtClean="0"/>
              <a:t>19.07.21</a:t>
            </a:fld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2EC4B-A1EE-0F4B-A631-772B56E7C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28</a:t>
            </a:fld>
            <a:endParaRPr lang="de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658FFA9-4D05-AF4A-B040-4EF23B1DE2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5F078A1-F2FD-E946-A987-9CC8D2B89E5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59269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1C562-4757-1C48-A1ED-335F1C3B8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000" y="745650"/>
            <a:ext cx="10233909" cy="540427"/>
          </a:xfrm>
        </p:spPr>
        <p:txBody>
          <a:bodyPr>
            <a:normAutofit fontScale="90000"/>
          </a:bodyPr>
          <a:lstStyle/>
          <a:p>
            <a:r>
              <a:rPr lang="en-GB" dirty="0"/>
              <a:t>Hardware simulation (Control Side Unit)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2F8860-8236-D240-8B2B-B45E0F4D9F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3222171"/>
            <a:ext cx="4900309" cy="2903993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717328-F0C9-434D-A67B-FF6D08CD8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89397-C7CE-464C-BC4B-705C0F4D343C}" type="datetime1">
              <a:rPr lang="de-DE" smtClean="0"/>
              <a:t>19.07.21</a:t>
            </a:fld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0F556-0F4A-7E4C-B674-5D4CFAB14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29</a:t>
            </a:fld>
            <a:endParaRPr lang="de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27DCE8A-153F-164F-B734-1BC8931559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676E2E-481A-0749-95B2-2FC82C609A4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0713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E9275-10D0-424D-8969-2B66405C6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Motivation</a:t>
            </a:r>
          </a:p>
        </p:txBody>
      </p:sp>
      <p:pic>
        <p:nvPicPr>
          <p:cNvPr id="8" name="Content Placeholder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80D1063C-3807-6C4F-97E0-066DFD8E52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661" y="2007075"/>
            <a:ext cx="5404327" cy="410527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A0EFEA-5B23-3242-9302-27AE155C3BD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FF8CB1-A472-480D-BCA1-90B3EE077451}" type="datetime1">
              <a:rPr lang="de-DE" smtClean="0"/>
              <a:t>19.07.21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07C705-2D8F-4C4C-87A2-751407A490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B24256-69F0-984D-902C-62673DB460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" name="Picture 9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651FA86F-AB97-114C-AE31-EAC6843EE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007074"/>
            <a:ext cx="5001909" cy="410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8048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93203-0303-884B-9A5D-C569C0110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83775-D319-BA4B-AA7D-DAFF55C7666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Future improvements	 </a:t>
            </a:r>
          </a:p>
          <a:p>
            <a:r>
              <a:rPr lang="en-GB" dirty="0"/>
              <a:t>Carla Simulation</a:t>
            </a:r>
          </a:p>
          <a:p>
            <a:r>
              <a:rPr lang="en-GB"/>
              <a:t>Grid Manipulation 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DB734B-F0C3-FD44-8C28-ADBA612809C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216B2C-92E7-9A4F-BB7D-812A29EE1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89397-C7CE-464C-BC4B-705C0F4D343C}" type="datetime1">
              <a:rPr lang="de-DE" smtClean="0"/>
              <a:t>19.07.21</a:t>
            </a:fld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98C11C-AFA0-8740-A3CD-C8ED03F73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30</a:t>
            </a:fld>
            <a:endParaRPr lang="de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D43C95B-52BB-7B4F-874B-48951F8358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58249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F317F-7C84-9842-991D-CB0613D0F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7995" y="1081894"/>
            <a:ext cx="10233909" cy="1143000"/>
          </a:xfrm>
        </p:spPr>
        <p:txBody>
          <a:bodyPr>
            <a:normAutofit fontScale="90000"/>
          </a:bodyPr>
          <a:lstStyle/>
          <a:p>
            <a:r>
              <a:rPr lang="en-GB" dirty="0"/>
              <a:t>Thank you for attention! </a:t>
            </a:r>
            <a:br>
              <a:rPr lang="en-GB" dirty="0"/>
            </a:br>
            <a:r>
              <a:rPr lang="en-GB" dirty="0"/>
              <a:t>        Questions?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EF9F68-4C6A-2E4F-82F3-636C3638489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DA82C2-EDAA-6A47-A09E-58E798EE5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89397-C7CE-464C-BC4B-705C0F4D343C}" type="datetime1">
              <a:rPr lang="de-DE" smtClean="0"/>
              <a:t>19.07.21</a:t>
            </a:fld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FC378-2BBA-3041-A5ED-FA8CE7916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31</a:t>
            </a:fld>
            <a:endParaRPr lang="de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8367A5F-0E32-2F44-B765-73371B1642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" name="Content Placeholder 9" descr="A picture containing text&#10;&#10;Description automatically generated">
            <a:extLst>
              <a:ext uri="{FF2B5EF4-FFF2-40B4-BE49-F238E27FC236}">
                <a16:creationId xmlns:a16="http://schemas.microsoft.com/office/drawing/2014/main" id="{2982B4CA-5B15-6547-9C2E-1C77420FAAE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826657" y="2224894"/>
            <a:ext cx="5326743" cy="3439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98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BFDD5-827A-5C42-A619-7265341B7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7C488-EB1E-B344-9E86-2E8202F62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Time management</a:t>
            </a:r>
            <a:endParaRPr lang="en-DE" dirty="0"/>
          </a:p>
          <a:p>
            <a:pPr lvl="0"/>
            <a:r>
              <a:rPr lang="en-GB" dirty="0"/>
              <a:t>Efficiency (Crossing management)</a:t>
            </a:r>
            <a:endParaRPr lang="en-DE" dirty="0"/>
          </a:p>
          <a:p>
            <a:pPr lvl="0"/>
            <a:r>
              <a:rPr lang="en-GB" dirty="0"/>
              <a:t>Priority</a:t>
            </a:r>
            <a:endParaRPr lang="en-DE" dirty="0"/>
          </a:p>
          <a:p>
            <a:pPr lvl="0"/>
            <a:r>
              <a:rPr lang="en-GB" dirty="0"/>
              <a:t>Safety</a:t>
            </a:r>
            <a:endParaRPr lang="en-DE" dirty="0"/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7016B-087A-6A4F-9327-F0A0C6BA57D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FF8CB1-A472-480D-BCA1-90B3EE077451}" type="datetime1">
              <a:rPr lang="de-DE" smtClean="0"/>
              <a:t>19.07.21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3F9A48-B456-3E46-AEA5-BC8A6F0808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518582-B4E1-DA4C-A6E5-F8232B3068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4323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84B77-F88F-EE4E-8A91-5401F2668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Brainstorming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94E215-2243-A04E-A2A9-62425C8222D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FF8CB1-A472-480D-BCA1-90B3EE077451}" type="datetime1">
              <a:rPr lang="de-DE" smtClean="0"/>
              <a:t>19.07.21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19D5A7-EA27-8F49-8176-98B24DF2CD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A99521-8DBB-1B4E-BAB2-46863C1C97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26" name="Picture 2" descr="Regeln für das Brainstorming: So bringen Sie mit Ihrem Team geniale Ideen hervor">
            <a:extLst>
              <a:ext uri="{FF2B5EF4-FFF2-40B4-BE49-F238E27FC236}">
                <a16:creationId xmlns:a16="http://schemas.microsoft.com/office/drawing/2014/main" id="{62106FAE-04CD-184F-AD44-7DF6F1AFD2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400" y="1744455"/>
            <a:ext cx="7222603" cy="4253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D3BAB21-065C-4749-89F4-54EC192147EF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864000" y="6126164"/>
            <a:ext cx="10233909" cy="111290"/>
          </a:xfrm>
        </p:spPr>
        <p:txBody>
          <a:bodyPr>
            <a:normAutofit fontScale="25000" lnSpcReduction="20000"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9968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First approach for V2V</a:t>
            </a:r>
            <a:br>
              <a:rPr lang="en-GB" dirty="0"/>
            </a:b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Case Diagram</a:t>
            </a:r>
          </a:p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A038FC8-964D-4DE3-8EA3-4D6FD235CB42}" type="datetime1">
              <a:rPr lang="de-DE" smtClean="0"/>
              <a:t>19.07.21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749DECA8-F74F-5C4C-97F5-8E2A1F6F4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575" y="1757363"/>
            <a:ext cx="6038850" cy="38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613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022CC-45A8-C345-8475-0902FAEC9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224" y="731836"/>
            <a:ext cx="10233909" cy="397350"/>
          </a:xfrm>
        </p:spPr>
        <p:txBody>
          <a:bodyPr>
            <a:normAutofit fontScale="90000"/>
          </a:bodyPr>
          <a:lstStyle/>
          <a:p>
            <a:r>
              <a:rPr lang="en-GB" dirty="0"/>
              <a:t> V2V Sequence Diagram</a:t>
            </a:r>
          </a:p>
        </p:txBody>
      </p:sp>
      <p:pic>
        <p:nvPicPr>
          <p:cNvPr id="8" name="Content Placeholder 7" descr="Diagram&#10;&#10;Description automatically generated">
            <a:extLst>
              <a:ext uri="{FF2B5EF4-FFF2-40B4-BE49-F238E27FC236}">
                <a16:creationId xmlns:a16="http://schemas.microsoft.com/office/drawing/2014/main" id="{0DA0625A-01F5-9142-A1B6-FC9E0AD181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1714" y="1382878"/>
            <a:ext cx="5474730" cy="474328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6F3F6-20D1-1246-8A69-7FF2280EB2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FF8CB1-A472-480D-BCA1-90B3EE077451}" type="datetime1">
              <a:rPr lang="de-DE" smtClean="0"/>
              <a:t>19.07.21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9492F1-1583-6042-86B3-9374491FE9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3C1A94-AC93-2345-A7C4-AB2DD0A4FC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8535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D203F-F098-CA48-A64D-8E08164F7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000" y="745650"/>
            <a:ext cx="10233909" cy="383063"/>
          </a:xfrm>
        </p:spPr>
        <p:txBody>
          <a:bodyPr>
            <a:normAutofit fontScale="90000"/>
          </a:bodyPr>
          <a:lstStyle/>
          <a:p>
            <a:r>
              <a:rPr lang="en-GB" dirty="0"/>
              <a:t>V2V Activity Diagram</a:t>
            </a:r>
          </a:p>
        </p:txBody>
      </p:sp>
      <p:pic>
        <p:nvPicPr>
          <p:cNvPr id="8" name="Content Placeholder 7" descr="Diagram&#10;&#10;Description automatically generated">
            <a:extLst>
              <a:ext uri="{FF2B5EF4-FFF2-40B4-BE49-F238E27FC236}">
                <a16:creationId xmlns:a16="http://schemas.microsoft.com/office/drawing/2014/main" id="{921DDE29-3E92-4B45-9225-53DECA2D67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0276" y="1257300"/>
            <a:ext cx="6685372" cy="486886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BB439D-E564-6F48-89BD-646EFA5D1EF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FF8CB1-A472-480D-BCA1-90B3EE077451}" type="datetime1">
              <a:rPr lang="de-DE" smtClean="0"/>
              <a:t>19.07.21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D6E2FD-D093-6A42-91F2-5713F31271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477FE4-3832-0D47-87A7-348A987541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6323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95848-C36E-5C4F-9CAB-0E9BB01E4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93203"/>
            <a:ext cx="10233909" cy="990553"/>
          </a:xfrm>
        </p:spPr>
        <p:txBody>
          <a:bodyPr/>
          <a:lstStyle/>
          <a:p>
            <a:r>
              <a:rPr lang="en-GB" dirty="0"/>
              <a:t>V2V State machine diagram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99065-79C4-5A42-9644-7737FDACB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2021182"/>
            <a:ext cx="2720051" cy="1143000"/>
          </a:xfrm>
        </p:spPr>
        <p:txBody>
          <a:bodyPr>
            <a:normAutofit/>
          </a:bodyPr>
          <a:lstStyle/>
          <a:p>
            <a:r>
              <a:rPr lang="en-GB" dirty="0"/>
              <a:t>Concurrency behaviour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529132-EA1B-0A4B-B408-447E3D49920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FF8CB1-A472-480D-BCA1-90B3EE077451}" type="datetime1">
              <a:rPr lang="de-DE" smtClean="0"/>
              <a:t>19.07.21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1CC25B-0567-0846-B3B6-57E8350186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F56326-5434-004F-B0F9-69DF4F4DE6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C3AC5D1C-6A38-8E48-ADF8-CE2E7B2A9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0050" y="1440028"/>
            <a:ext cx="8475000" cy="4824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2729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äsentation2" id="{A5936AFC-2A73-4C63-ACEB-31CA9F1AFD4A}" vid="{9CE84677-2CE2-463B-8162-2687B016B666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Office-Design</Template>
  <TotalTime>2616</TotalTime>
  <Words>245</Words>
  <Application>Microsoft Macintosh PowerPoint</Application>
  <PresentationFormat>Widescreen</PresentationFormat>
  <Paragraphs>115</Paragraphs>
  <Slides>31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Pacifico</vt:lpstr>
      <vt:lpstr>Source Sans Pro</vt:lpstr>
      <vt:lpstr>Wingdings</vt:lpstr>
      <vt:lpstr>Office-Design</vt:lpstr>
      <vt:lpstr>Electronic Engineering Electronic Engineering  A Lab   </vt:lpstr>
      <vt:lpstr>Why the Invincibles?</vt:lpstr>
      <vt:lpstr>Motivation</vt:lpstr>
      <vt:lpstr>Motivation</vt:lpstr>
      <vt:lpstr>Brainstorming</vt:lpstr>
      <vt:lpstr>First approach for V2V </vt:lpstr>
      <vt:lpstr> V2V Sequence Diagram</vt:lpstr>
      <vt:lpstr>V2V Activity Diagram</vt:lpstr>
      <vt:lpstr>V2V State machine diagram </vt:lpstr>
      <vt:lpstr>V2V Pseudocode </vt:lpstr>
      <vt:lpstr>V2V Pseudocode </vt:lpstr>
      <vt:lpstr>V2V Pseudocode </vt:lpstr>
      <vt:lpstr>V2I State Activity  Diagram</vt:lpstr>
      <vt:lpstr>V2I BLOCK DIAGRAM </vt:lpstr>
      <vt:lpstr>V2I (Control Side Unit)</vt:lpstr>
      <vt:lpstr>First approach for Queuing</vt:lpstr>
      <vt:lpstr>Sequence Diagram  for Queuing</vt:lpstr>
      <vt:lpstr>Activity Diagram for Queuing</vt:lpstr>
      <vt:lpstr>First Approach for Queuing</vt:lpstr>
      <vt:lpstr>V2I Control Side Unit (Queuing)</vt:lpstr>
      <vt:lpstr>HW/SW  In Cross Intersection</vt:lpstr>
      <vt:lpstr>V2V implementation and simulation</vt:lpstr>
      <vt:lpstr>V2V implementation and simulation</vt:lpstr>
      <vt:lpstr>Carla Simulation</vt:lpstr>
      <vt:lpstr>FreeRTOS TASK CREATION</vt:lpstr>
      <vt:lpstr>V2I Implementation and Simulation</vt:lpstr>
      <vt:lpstr>FreeRtos Sending and Receiving Information(INTERFACE)</vt:lpstr>
      <vt:lpstr>V2I Implementation and Simulation</vt:lpstr>
      <vt:lpstr>Hardware simulation (Control Side Unit)</vt:lpstr>
      <vt:lpstr>Conclusion</vt:lpstr>
      <vt:lpstr>Thank you for attention!         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Enkeledi Mema</dc:creator>
  <cp:lastModifiedBy>Enkeledi Mema</cp:lastModifiedBy>
  <cp:revision>32</cp:revision>
  <dcterms:created xsi:type="dcterms:W3CDTF">2021-07-17T10:39:12Z</dcterms:created>
  <dcterms:modified xsi:type="dcterms:W3CDTF">2021-07-19T18:00:37Z</dcterms:modified>
</cp:coreProperties>
</file>

<file path=docProps/thumbnail.jpeg>
</file>